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6" r:id="rId6"/>
    <p:sldId id="257" r:id="rId7"/>
    <p:sldId id="288" r:id="rId8"/>
    <p:sldId id="258" r:id="rId9"/>
    <p:sldId id="259" r:id="rId10"/>
    <p:sldId id="260" r:id="rId11"/>
    <p:sldId id="261" r:id="rId12"/>
    <p:sldId id="287" r:id="rId13"/>
    <p:sldId id="262" r:id="rId14"/>
    <p:sldId id="263" r:id="rId15"/>
    <p:sldId id="264" r:id="rId16"/>
    <p:sldId id="265" r:id="rId17"/>
    <p:sldId id="266" r:id="rId18"/>
    <p:sldId id="267" r:id="rId19"/>
    <p:sldId id="270" r:id="rId20"/>
    <p:sldId id="271" r:id="rId21"/>
    <p:sldId id="275" r:id="rId22"/>
    <p:sldId id="277" r:id="rId23"/>
    <p:sldId id="279" r:id="rId24"/>
    <p:sldId id="278" r:id="rId25"/>
    <p:sldId id="280" r:id="rId26"/>
    <p:sldId id="281" r:id="rId27"/>
    <p:sldId id="284" r:id="rId28"/>
    <p:sldId id="285" r:id="rId29"/>
    <p:sldId id="28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2724B-1839-48E9-84DB-BE6F8CB0D369}" v="7" dt="2024-09-22T23:03:14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8" autoAdjust="0"/>
    <p:restoredTop sz="94690"/>
  </p:normalViewPr>
  <p:slideViewPr>
    <p:cSldViewPr snapToGrid="0" showGuides="1">
      <p:cViewPr varScale="1">
        <p:scale>
          <a:sx n="139" d="100"/>
          <a:sy n="139" d="100"/>
        </p:scale>
        <p:origin x="3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06:39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2075 1748 24575,'18'-3'0,"-35"8"0,-7 4 0,-434 142 0,354-126 0,-157 17 0,216-38 0,0-3 0,0-1 0,1-2 0,-1-2 0,0-2 0,-54-15 0,2-8 0,2-4 0,1-4 0,-114-63 0,178 84 0,2 0 0,0-2 0,1-1 0,0-1 0,2-1 0,-24-26 0,40 35 0,1-2 0,0 1 0,0-1 0,2 0 0,-1 0 0,-7-31 0,-15-97 0,16 71 0,-3-3 0,-18-108 0,33 168 0,1 0 0,1 0 0,0 0 0,0 0 0,2 0 0,0 0 0,0 0 0,2 1 0,-1-1 0,13-22 0,9-13 0,43-62 0,-65 106 0,122-167 0,-11 17 0,-92 126 0,2 0 0,1 1 0,57-47 0,-40 37 0,-28 27 0,0 0 0,0 1 0,1 1 0,1 0 0,0 1 0,0 1 0,0 1 0,25-6 0,18-2 0,68-7 0,-37 12 0,1 4 0,125 9 0,-194-1 0,-1 0 0,0 1 0,0 1 0,0 1 0,-1 1 0,0 1 0,0 1 0,-1 1 0,0 1 0,19 13 0,-11-4 0,-2 0 0,0 2 0,-1 1 0,-2 1 0,0 1 0,19 29 0,-21-27 0,-2 1 0,-1 1 0,-2 0 0,0 2 0,-2-1 0,-2 2 0,0 0 0,-2 0 0,-2 1 0,-1 0 0,-2 1 0,3 67 0,10 125 0,-15-197 0,-1-1 0,-2 1 0,0-1 0,-2 1 0,-1-1 0,-2 0 0,0 0 0,-19 52 0,15-50 0,-50 129 0,50-139 0,-1-1 0,-1-1 0,-1 1 0,-1-2 0,-28 32 0,-59 61 0,59-63 0,-2-1 0,-87 71 0,61-60-1365,41-31-5461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06:42.3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9860 24575,'0'-1'0,"0"0"0,0 0 0,0 0 0,1 1 0,-1-1 0,0 0 0,1 0 0,-1 1 0,1-1 0,-1 0 0,1 1 0,-1-1 0,1 0 0,-1 1 0,1-1 0,-1 1 0,1-1 0,0 1 0,-1-1 0,1 1 0,0-1 0,0 1 0,-1 0 0,1-1 0,0 1 0,0 0 0,0 0 0,-1 0 0,2-1 0,29-2 0,-24 2 0,463-7 0,-295 9 0,525 2 0,747-5 0,-971-10 0,292-2 0,3190 15 0,-3940 0 0,1-2 0,-1 0 0,1-1 0,26-7 0,-40 8 0,0-1 0,0 0 0,0 0 0,0 0 0,0-1 0,0 1 0,0-1 0,-1-1 0,1 1 0,-1-1 0,0 1 0,0-1 0,-1 0 0,1-1 0,-1 1 0,0 0 0,0-1 0,0 0 0,3-8 0,-1-2 0,0-1 0,0 0 0,-2 0 0,0 0 0,1-29 0,-7-85 0,1 78 0,-13-1879 0,17 1235 0,-15-223 0,0-46 0,13-1206 0,-12 1793 0,0 63 0,-28-129 0,0-24 0,36 324 0,-38-251 0,39 379 0,-70-347 0,72 362 0,1 0 0,0 0 0,0 0 0,-1 0 0,1 1 0,0-1 0,-1 0 0,1 0 0,-1 0 0,1 1 0,-1-1 0,1 0 0,-1 0 0,0 1 0,1-1 0,-1 1 0,0-1 0,0 0 0,1 1 0,-1 0 0,0-1 0,0 1 0,0-1 0,1 1 0,-1 0 0,0-1 0,0 1 0,0 0 0,0 0 0,0 0 0,-1 0 0,-2 0 0,1 1 0,0 0 0,-1-1 0,1 1 0,0 1 0,-1-1 0,1 0 0,0 1 0,-3 2 0,-8 4 0,1 2 0,0 0 0,-14 14 0,-71 83 0,-113 158 0,35-39 0,151-199 0,20-26 0,6-9 0,12-17 0,366-477 0,-296 398 0,114-109 0,-196 213 0,2-4 0,1 0 0,0 1 0,-1 0 0,1 0 0,1 0 0,-1 0 0,0 1 0,6-3 0,-8 5 0,1 0 0,-1-1 0,1 1 0,-1 0 0,1 0 0,-1 1 0,1-1 0,0 0 0,-1 1 0,1 0 0,-1-1 0,0 1 0,1 0 0,-1 0 0,0 1 0,1-1 0,-1 0 0,4 4 0,-3-3 0,404 252 0,61-14-1365,-404-205-5461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06:57.8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24575,'91'-2'0,"100"4"0,-121 10 0,-51-7 0,0-2 0,27 2 0,564-3 0,-296-4 0,-268 6-1365,-29 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07:00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24575,'1258'0'-1365,"-1236"0"-5461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23:07:14.0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 74 24575,'-1'1'0,"-1"-1"0,1 1 0,-1 0 0,1 0 0,-1 0 0,1-1 0,0 1 0,0 0 0,-1 0 0,1 1 0,0-1 0,0 0 0,0 0 0,0 1 0,0-1 0,0 0 0,1 1 0,-1-1 0,0 1 0,1-1 0,-1 1 0,0 2 0,-11 40 0,11-40 0,-7 46 0,2 1 0,2 0 0,6 100 0,1-41 0,-3-107 0,-1 0 0,1 0 0,1 0 0,-1 0 0,0 0 0,1 0 0,-1 0 0,1 0 0,0 0 0,0 0 0,0 0 0,1 0 0,-1 0 0,1-1 0,-1 1 0,1-1 0,0 1 0,3 3 0,0-4 0,-1 1 0,0-1 0,0 0 0,1 0 0,-1 0 0,1 0 0,-1-1 0,1 0 0,0 0 0,0 0 0,8 0 0,63 3 0,133-7 0,78-27 0,-152 15 0,765-21 0,-774 38 0,134-5 0,-256 3 0,-1-1 0,0 0 0,1 0 0,-1 0 0,0 0 0,0-1 0,0 0 0,1 1 0,-2-1 0,1 0 0,0 0 0,0 0 0,-1-1 0,1 1 0,-1-1 0,0 0 0,0 1 0,0-1 0,0 0 0,0 0 0,0 0 0,-1 0 0,1-1 0,-1 1 0,0 0 0,0-1 0,0-4 0,4-12 0,-2 0 0,-1 0 0,1-31 0,-3 36 0,1-207 99,-3 99-1563,2 101-5362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7684B-32DD-0C2B-7F44-37A81DB2A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F887B-2915-F157-5270-1978BC99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D7408-552A-9623-EEC9-7267AB2C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0A3F8-E54B-BFA7-3A44-DBC13C3F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7206B-6C99-FA9D-7082-45FCEEC6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7A62E-A137-B9BD-9DC7-F85F1ADF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86F977-F175-043E-0486-5614075FD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4ABA3-55B2-40EB-4F77-734951CE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6961A-37E6-B987-1A92-C611FB6E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CC5CE-4B98-4134-532D-3D250D56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4832F5-6FF0-EDCD-5FFA-3FC8677B9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975284-EE2C-0141-1AF7-CA86A9CBB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F75D-1293-F087-46DB-4E9396FC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17C78-5467-E74D-CDFE-D315D3EA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99CBC-1837-6140-055F-9979382C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9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1C3F5-08C7-C631-7E25-38B346D2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383B7-2013-5D5C-F80E-AA2D3355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651A28-BD47-C718-B28A-458A5DBD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A4E56-5D0A-3364-0C21-260BE6BE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A0C0A-E1D4-4135-2F0B-F900029B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EB29-F77C-AC5C-F404-6A1A837B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8C07E-4BB9-1BFA-086B-6E4516D3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EA946-47DC-38C7-EBBF-A1E1C3DD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8A587-469E-78FC-C8CC-46AEB38B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48D9-B3FF-0712-160F-F9E474A0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4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C1312-AC4D-EB21-A117-4F14356D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417A7-C74E-706B-55A8-2B12FDA4A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DD8858-AA1A-61A9-3033-AA957B733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2C53C-7942-297F-6649-B4C451F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464BE-583B-83CB-4ABE-BA03331F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644E5-7B81-54A1-F05A-719F7200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F2693-656D-6C7C-A307-E7C3B65F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2F6B7B-7D1A-654C-93B3-388E0C67D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395A-20D5-9E4E-1FEF-DF8F4E8DC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89CAD1-4091-7C49-06CF-200F241FE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77F0D0-98C7-2DC2-F894-F92090209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592DE-528F-B244-B8DB-F91315A9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A9CFBB-113E-434B-0035-789499A0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C2AF1F-88A1-7A5B-FE40-8CF731E6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2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BCAE-9AB5-F00D-9C6C-91E00141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89C00-F676-5D11-A7A8-17E0A155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0304C-E444-5EEA-D305-3D47A39B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ABC7F-BD80-A37F-278B-1B92A26D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18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54DD1F-0223-BAC2-5F14-47AFAA65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1A6B92-2903-0EC5-4283-1CD5FB65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C57AFE-D298-4C76-9521-C9A4812B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0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41B8D-C330-4498-5129-3401EC21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7619A-FFF0-98C1-A942-08830D17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0E0C2-1B64-490C-9622-B848C415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A0546-F7C0-7485-7013-1A1205F5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DC386-DF07-5CCE-8029-23D2A230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5D252-E3AE-5094-F836-182C83E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0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4C073-F2AB-ADC9-A578-6A18BC3E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642CB4-FF5D-F904-59ED-3E3D4B23C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F526EC-FDC0-84BE-8D49-3934A01D3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42FF6-BAF6-E5BC-E82E-9FE4EFD6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4B6AE-BA58-3C9D-1C6E-FDFC1AF4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2D90-EBEB-9CEE-CB2F-219C2D7D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F18CC9-C271-CC07-1D0E-1DFF642B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01D36-DB4D-359B-CEDF-032ED06CB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749DF-337F-EC09-15B2-44675AFFB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A89024-4FFB-4CC9-B0A8-910654B0AAD1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F1F50-75EB-D17D-CA1E-DCD680DB4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79787-DA0E-3A3F-9ED5-C3F69AE4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6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jh.edu/signals/convolv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3952623" y="1824388"/>
            <a:ext cx="4286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FPCV 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스터디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4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D111D-C3D1-911D-03C1-2D6C74322EE8}"/>
              </a:ext>
            </a:extLst>
          </p:cNvPr>
          <p:cNvSpPr txBox="1"/>
          <p:nvPr/>
        </p:nvSpPr>
        <p:spPr>
          <a:xfrm>
            <a:off x="5578067" y="342900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곽나영</a:t>
            </a:r>
            <a:endParaRPr kumimoji="1" lang="ko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EF68E-9BB2-1C22-8C3A-BB7461ACE2F3}"/>
              </a:ext>
            </a:extLst>
          </p:cNvPr>
          <p:cNvSpPr txBox="1"/>
          <p:nvPr/>
        </p:nvSpPr>
        <p:spPr>
          <a:xfrm>
            <a:off x="5394523" y="414106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2024.09.24.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404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E8E421-8442-8F63-F3A3-D6C7D1C0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58" y="0"/>
            <a:ext cx="6158883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C837F-33E6-EC98-917F-BA970AA4E680}"/>
              </a:ext>
            </a:extLst>
          </p:cNvPr>
          <p:cNvSpPr txBox="1"/>
          <p:nvPr/>
        </p:nvSpPr>
        <p:spPr>
          <a:xfrm>
            <a:off x="359229" y="3657599"/>
            <a:ext cx="712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 이동 불변 시스템은 이미지 프로세싱 알고리즘에 중요한 역할을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ED53-0D3B-F5BC-634E-6085857D3777}"/>
              </a:ext>
            </a:extLst>
          </p:cNvPr>
          <p:cNvSpPr txBox="1"/>
          <p:nvPr/>
        </p:nvSpPr>
        <p:spPr>
          <a:xfrm>
            <a:off x="359229" y="412568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입력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출력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있는 시스템</a:t>
            </a:r>
          </a:p>
        </p:txBody>
      </p:sp>
    </p:spTree>
    <p:extLst>
      <p:ext uri="{BB962C8B-B14F-4D97-AF65-F5344CB8AC3E}">
        <p14:creationId xmlns:p14="http://schemas.microsoft.com/office/powerpoint/2010/main" val="227246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3C564E-5B2E-0B3E-E1A6-9C71C061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9" y="17200"/>
            <a:ext cx="6122416" cy="341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C9CBE-CB00-2F41-E95E-B92509168E5D}"/>
              </a:ext>
            </a:extLst>
          </p:cNvPr>
          <p:cNvSpPr txBox="1"/>
          <p:nvPr/>
        </p:nvSpPr>
        <p:spPr>
          <a:xfrm>
            <a:off x="359229" y="3657599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선형성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(Linearity)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AA031-FFA2-8C64-2C40-7C64604F543C}"/>
              </a:ext>
            </a:extLst>
          </p:cNvPr>
          <p:cNvSpPr txBox="1"/>
          <p:nvPr/>
        </p:nvSpPr>
        <p:spPr>
          <a:xfrm>
            <a:off x="359229" y="4125685"/>
            <a:ext cx="542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입력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f1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대해 출력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g1,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입력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f2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대해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발생한다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B31C6-2D3E-7BC5-BC8B-5E9E047306E4}"/>
              </a:ext>
            </a:extLst>
          </p:cNvPr>
          <p:cNvSpPr txBox="1"/>
          <p:nvPr/>
        </p:nvSpPr>
        <p:spPr>
          <a:xfrm>
            <a:off x="359228" y="4593771"/>
            <a:ext cx="723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선형성을 가진 시스템은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α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f1 +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β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f2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입력했을 때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α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g1 +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β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g2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출력한다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0F3DE-290B-F355-9FA2-EDEA0C2A7F4E}"/>
              </a:ext>
            </a:extLst>
          </p:cNvPr>
          <p:cNvSpPr txBox="1"/>
          <p:nvPr/>
        </p:nvSpPr>
        <p:spPr>
          <a:xfrm>
            <a:off x="359227" y="5061857"/>
            <a:ext cx="951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입력 신호에 상수배를 하고 더했을 때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출력 신호에도 동일하게 상수배와 덧셈 연산이 적용되는 성질</a:t>
            </a:r>
          </a:p>
        </p:txBody>
      </p:sp>
    </p:spTree>
    <p:extLst>
      <p:ext uri="{BB962C8B-B14F-4D97-AF65-F5344CB8AC3E}">
        <p14:creationId xmlns:p14="http://schemas.microsoft.com/office/powerpoint/2010/main" val="325570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99A40D-141B-FF1E-2572-AEE3E113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4" y="0"/>
            <a:ext cx="6173151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A1AACF-8FB0-09A0-F5D5-A2DB6806A0EF}"/>
              </a:ext>
            </a:extLst>
          </p:cNvPr>
          <p:cNvSpPr txBox="1"/>
          <p:nvPr/>
        </p:nvSpPr>
        <p:spPr>
          <a:xfrm>
            <a:off x="359229" y="3657599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이동 불변성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59580-3A96-F24F-FA05-DCD87E2BF716}"/>
              </a:ext>
            </a:extLst>
          </p:cNvPr>
          <p:cNvSpPr txBox="1"/>
          <p:nvPr/>
        </p:nvSpPr>
        <p:spPr>
          <a:xfrm>
            <a:off x="359229" y="4125685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입력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만큼 움직이면 출력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g(x)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만큼 움직인다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02724-2A36-05B4-C141-DFD48FADCA38}"/>
              </a:ext>
            </a:extLst>
          </p:cNvPr>
          <p:cNvSpPr txBox="1"/>
          <p:nvPr/>
        </p:nvSpPr>
        <p:spPr>
          <a:xfrm>
            <a:off x="359228" y="4593771"/>
            <a:ext cx="628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선형성과 이동 불변성을 모두 만족하는 시스템을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LSIS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라고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79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4D798B-1DDC-A504-E2E1-936D54E4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82" y="0"/>
            <a:ext cx="6131636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624F90-D30B-0270-AA9D-FC6E6CD90BAA}"/>
              </a:ext>
            </a:extLst>
          </p:cNvPr>
          <p:cNvSpPr txBox="1"/>
          <p:nvPr/>
        </p:nvSpPr>
        <p:spPr>
          <a:xfrm>
            <a:off x="359229" y="3657599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초점이 맞춰진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초점이 흐린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06053-7EBB-B3BD-9EE4-AB3229917C76}"/>
              </a:ext>
            </a:extLst>
          </p:cNvPr>
          <p:cNvSpPr txBox="1"/>
          <p:nvPr/>
        </p:nvSpPr>
        <p:spPr>
          <a:xfrm>
            <a:off x="359229" y="4125685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장면의 밝기가 증가하면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모두 밝기가 올라간다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-&gt;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326CE-3DAD-F31F-35EF-275F493C03B1}"/>
              </a:ext>
            </a:extLst>
          </p:cNvPr>
          <p:cNvSpPr txBox="1"/>
          <p:nvPr/>
        </p:nvSpPr>
        <p:spPr>
          <a:xfrm>
            <a:off x="359228" y="4593771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장면 내 물체를 이동시키면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에서도 개체가 똑같이 이동한다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-&gt;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이동 불변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75FAE-7EFB-D0CE-2277-AEBE5FBB4462}"/>
              </a:ext>
            </a:extLst>
          </p:cNvPr>
          <p:cNvSpPr txBox="1"/>
          <p:nvPr/>
        </p:nvSpPr>
        <p:spPr>
          <a:xfrm>
            <a:off x="377824" y="5061857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렌즈는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LSIS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선형 이동 불변 시스템이라고 할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0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B3186E-3AFB-E4CD-2135-DE0816BB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75" y="-20855"/>
            <a:ext cx="6154050" cy="3449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0FFBEB-E0FC-0A3A-C5CB-B1343A746381}"/>
              </a:ext>
            </a:extLst>
          </p:cNvPr>
          <p:cNvSpPr txBox="1"/>
          <p:nvPr/>
        </p:nvSpPr>
        <p:spPr>
          <a:xfrm>
            <a:off x="359229" y="3657599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컨볼루션이란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두 함수나 신호를 결합하여 새로운 출력을 생성하는 방식이다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A274F-AE16-CA6D-39E4-F0822F05E5A5}"/>
              </a:ext>
            </a:extLst>
          </p:cNvPr>
          <p:cNvSpPr txBox="1"/>
          <p:nvPr/>
        </p:nvSpPr>
        <p:spPr>
          <a:xfrm>
            <a:off x="359229" y="4125685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원본 신호에 대해 특정 패턴을 강조하거나 특정 노이즈를 제거하는 데 사용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30BC0-7293-E442-940A-3868A151741D}"/>
              </a:ext>
            </a:extLst>
          </p:cNvPr>
          <p:cNvSpPr txBox="1"/>
          <p:nvPr/>
        </p:nvSpPr>
        <p:spPr>
          <a:xfrm>
            <a:off x="359228" y="4593771"/>
            <a:ext cx="819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시간에 따라 적분을 하는데 두 함수가 각 순간에 얼마나 겹치는 지 평가하는 것이다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F5F79-00DD-5D2F-FDF4-1EBE895605A8}"/>
              </a:ext>
            </a:extLst>
          </p:cNvPr>
          <p:cNvSpPr txBox="1"/>
          <p:nvPr/>
        </p:nvSpPr>
        <p:spPr>
          <a:xfrm>
            <a:off x="359228" y="5061857"/>
            <a:ext cx="992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음성신호라면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차원의 시간이 되겠지만 이미지에서는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차원의 픽셀이 얼마나 일치하는 지를 보는 것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666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055CB-CEA2-0316-B3C0-9622E8FF873E}"/>
              </a:ext>
            </a:extLst>
          </p:cNvPr>
          <p:cNvSpPr txBox="1"/>
          <p:nvPr/>
        </p:nvSpPr>
        <p:spPr>
          <a:xfrm>
            <a:off x="359229" y="3657599"/>
            <a:ext cx="842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수직 축에 대해 뒤집어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h(-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구하고 이를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만큼 이동시켜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 -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만든다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2DBB2-6B97-8581-42E5-B80D984F0585}"/>
              </a:ext>
            </a:extLst>
          </p:cNvPr>
          <p:cNvSpPr txBox="1"/>
          <p:nvPr/>
        </p:nvSpPr>
        <p:spPr>
          <a:xfrm>
            <a:off x="359229" y="412568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 - </a:t>
            </a:r>
            <a:r>
              <a:rPr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</a:t>
            </a:r>
            <a:r>
              <a:rPr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위에 겹쳐둔다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F78A0E9-3BB4-9146-1C3F-1309A1A8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"/>
            <a:ext cx="9296400" cy="34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57890-0386-22A1-6298-C9ED6061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"/>
            <a:ext cx="6096000" cy="3427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21A2-3DCD-411F-747B-01D04297AD76}"/>
              </a:ext>
            </a:extLst>
          </p:cNvPr>
          <p:cNvSpPr txBox="1"/>
          <p:nvPr/>
        </p:nvSpPr>
        <p:spPr>
          <a:xfrm>
            <a:off x="359229" y="3657599"/>
            <a:ext cx="611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겹쳐진 두 함수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</a:t>
            </a:r>
            <a:r>
              <a:rPr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 - </a:t>
            </a:r>
            <a:r>
              <a:rPr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곱을 구하고 적분을 구한다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C8658-38BB-A073-CF1C-FA7509864797}"/>
              </a:ext>
            </a:extLst>
          </p:cNvPr>
          <p:cNvSpPr txBox="1"/>
          <p:nvPr/>
        </p:nvSpPr>
        <p:spPr>
          <a:xfrm>
            <a:off x="359229" y="4125685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4.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해당 스칼라 값이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특정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값이다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75C8E-0DE8-1DAB-0BBC-EFC67D64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28" y="0"/>
            <a:ext cx="612017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98A02A-4B85-B2FD-D609-32785391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148714" cy="3429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E5F3BB-EBC5-F188-CD9D-D1CDE212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3" y="0"/>
            <a:ext cx="6148715" cy="34332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72C6D5-E55C-1017-3F7E-B16F2A8E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822" y="-32277"/>
            <a:ext cx="6236222" cy="3469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E814DC-C116-8587-1EE4-F06FC10B2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307" y="-32278"/>
            <a:ext cx="6218140" cy="346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590DC-E44D-A784-0D6C-D7E31F68FC03}"/>
              </a:ext>
            </a:extLst>
          </p:cNvPr>
          <p:cNvSpPr txBox="1"/>
          <p:nvPr/>
        </p:nvSpPr>
        <p:spPr>
          <a:xfrm>
            <a:off x="359229" y="3657599"/>
            <a:ext cx="853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전체 함수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g(x)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찾기 위해서는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h(-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만들고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−∞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에서부터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∞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까지 슬라이딩을 시킨다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2E427-5F71-123E-38F2-1EAF43F8BCD2}"/>
              </a:ext>
            </a:extLst>
          </p:cNvPr>
          <p:cNvSpPr txBox="1"/>
          <p:nvPr/>
        </p:nvSpPr>
        <p:spPr>
          <a:xfrm>
            <a:off x="359229" y="4125685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그리고 이를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h(-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곱하고 적분하면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나온다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267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139E19-1339-5D27-6CC4-DDB3535B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926"/>
            <a:ext cx="6096000" cy="3396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D9869-01B8-807B-2F81-03B016F48DDB}"/>
              </a:ext>
            </a:extLst>
          </p:cNvPr>
          <p:cNvSpPr txBox="1"/>
          <p:nvPr/>
        </p:nvSpPr>
        <p:spPr>
          <a:xfrm>
            <a:off x="359229" y="3657599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직사각형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함수를 뒤집어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h(-x)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만들고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같은 모양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−∞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부터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∞까지 슬라이드 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95AE-C043-F220-4CDB-A8BF531C2E8C}"/>
              </a:ext>
            </a:extLst>
          </p:cNvPr>
          <p:cNvSpPr txBox="1"/>
          <p:nvPr/>
        </p:nvSpPr>
        <p:spPr>
          <a:xfrm>
            <a:off x="359229" y="4125685"/>
            <a:ext cx="100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그러면 두 함수가 만나기 시작하는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-2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부터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겹치는 영역이 증가해 정확히 겹쳐지는 원점까지 계속 증가한다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3C284-5D2A-33E8-1846-79D6DC8629B7}"/>
              </a:ext>
            </a:extLst>
          </p:cNvPr>
          <p:cNvSpPr txBox="1"/>
          <p:nvPr/>
        </p:nvSpPr>
        <p:spPr>
          <a:xfrm>
            <a:off x="359228" y="4593771"/>
            <a:ext cx="890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그때 겹치는 영역은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그리고 서서히 줄어들고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x=2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이가 되면 겹치는 영역이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300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29E550-E060-5146-ECFA-D4A817CF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303" y="0"/>
            <a:ext cx="6093394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675D6E-7309-C8B3-B1D9-9ACD0E22B242}"/>
              </a:ext>
            </a:extLst>
          </p:cNvPr>
          <p:cNvSpPr txBox="1"/>
          <p:nvPr/>
        </p:nvSpPr>
        <p:spPr>
          <a:xfrm>
            <a:off x="359229" y="3657599"/>
            <a:ext cx="820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삼각형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함수를 뒤집어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h(-x)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만들고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같은 모양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−∞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부터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∞까지 슬라이드 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9C441-FD63-380D-5CB8-BC1C29EB7FF8}"/>
              </a:ext>
            </a:extLst>
          </p:cNvPr>
          <p:cNvSpPr txBox="1"/>
          <p:nvPr/>
        </p:nvSpPr>
        <p:spPr>
          <a:xfrm>
            <a:off x="359229" y="4125685"/>
            <a:ext cx="100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그러면 두 함수가 만나기 시작하는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-2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부터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겹치는 영역이 증가해 정확히 겹쳐지는 원점까지 계속 증가한다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B38B7-51B7-FD76-AC00-E6F1B2BD17F4}"/>
              </a:ext>
            </a:extLst>
          </p:cNvPr>
          <p:cNvSpPr txBox="1"/>
          <p:nvPr/>
        </p:nvSpPr>
        <p:spPr>
          <a:xfrm>
            <a:off x="359228" y="4593771"/>
            <a:ext cx="1025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그때 겹치는 영역은 삼각형 너비인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그리고 서서히 줄어들고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x=2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이가 되면 겹치는 영역이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0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60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3688194" y="1982043"/>
            <a:ext cx="4655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Image Processing I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EA26D-46C6-87E2-6CEC-18CCE1504C72}"/>
              </a:ext>
            </a:extLst>
          </p:cNvPr>
          <p:cNvSpPr txBox="1"/>
          <p:nvPr/>
        </p:nvSpPr>
        <p:spPr>
          <a:xfrm>
            <a:off x="5220600" y="3644852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Overview</a:t>
            </a:r>
            <a:endParaRPr kumimoji="1" lang="ko-KR" altLang="en-US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2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41FFD-FB16-AC3B-9E1A-D1DDCB9A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07" y="-12305"/>
            <a:ext cx="6089185" cy="3441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59CDB-1668-9D1C-40DC-43438D323AC2}"/>
              </a:ext>
            </a:extLst>
          </p:cNvPr>
          <p:cNvSpPr txBox="1"/>
          <p:nvPr/>
        </p:nvSpPr>
        <p:spPr>
          <a:xfrm>
            <a:off x="4049486" y="4033548"/>
            <a:ext cx="412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3"/>
              </a:rPr>
              <a:t>https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err="1">
                <a:hlinkClick r:id="rId3"/>
              </a:rPr>
              <a:t>pages.jh.edu</a:t>
            </a:r>
            <a:r>
              <a:rPr lang="ko-KR" altLang="en-US" dirty="0">
                <a:hlinkClick r:id="rId3"/>
              </a:rPr>
              <a:t>/</a:t>
            </a:r>
            <a:r>
              <a:rPr lang="ko-KR" altLang="en-US" dirty="0" err="1">
                <a:hlinkClick r:id="rId3"/>
              </a:rPr>
              <a:t>signals</a:t>
            </a:r>
            <a:r>
              <a:rPr lang="ko-KR" altLang="en-US" dirty="0">
                <a:hlinkClick r:id="rId3"/>
              </a:rPr>
              <a:t>/</a:t>
            </a:r>
            <a:r>
              <a:rPr lang="ko-KR" altLang="en-US" dirty="0" err="1">
                <a:hlinkClick r:id="rId3"/>
              </a:rPr>
              <a:t>convolve</a:t>
            </a:r>
            <a:r>
              <a:rPr lang="ko-KR" altLang="en-US" dirty="0">
                <a:hlinkClick r:id="rId3"/>
              </a:rPr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69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9CFD02-3A40-2585-CAF7-7C598FE3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6"/>
            <a:ext cx="6096001" cy="3425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E5759-AD5B-E20A-7B49-95E92B4B4C93}"/>
              </a:ext>
            </a:extLst>
          </p:cNvPr>
          <p:cNvSpPr txBox="1"/>
          <p:nvPr/>
        </p:nvSpPr>
        <p:spPr>
          <a:xfrm>
            <a:off x="609599" y="4149817"/>
            <a:ext cx="675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f1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과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결과를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g1, f2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결과를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g2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라고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가정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F7D73-6FCD-8CD2-8D27-03117E47FE7A}"/>
              </a:ext>
            </a:extLst>
          </p:cNvPr>
          <p:cNvSpPr txBox="1"/>
          <p:nvPr/>
        </p:nvSpPr>
        <p:spPr>
          <a:xfrm>
            <a:off x="359229" y="367290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선형성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4223E-AC14-BA67-540B-C4127C76A97C}"/>
              </a:ext>
            </a:extLst>
          </p:cNvPr>
          <p:cNvSpPr txBox="1"/>
          <p:nvPr/>
        </p:nvSpPr>
        <p:spPr>
          <a:xfrm>
            <a:off x="609599" y="4617903"/>
            <a:ext cx="104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두 입력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f1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f2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상수배를 하고 더하면 그대로 출력에도 똑같이 상수배를 하고 더한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α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g1(x) +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β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g2(x)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8D0CE-2AF9-D5E6-74C8-028E36E9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051"/>
            <a:ext cx="6096001" cy="3439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ABD6F-964C-44DF-7EB8-DC458982B2CD}"/>
              </a:ext>
            </a:extLst>
          </p:cNvPr>
          <p:cNvSpPr txBox="1"/>
          <p:nvPr/>
        </p:nvSpPr>
        <p:spPr>
          <a:xfrm>
            <a:off x="359229" y="5085989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이동 불변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D5C69-0082-A726-C7FF-FBD8D46E85A7}"/>
              </a:ext>
            </a:extLst>
          </p:cNvPr>
          <p:cNvSpPr txBox="1"/>
          <p:nvPr/>
        </p:nvSpPr>
        <p:spPr>
          <a:xfrm>
            <a:off x="609599" y="5554075"/>
            <a:ext cx="104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입력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만큼 이동시켜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τ -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만들고 </a:t>
            </a:r>
            <a:r>
              <a:rPr kumimoji="1"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μ</a:t>
            </a:r>
            <a:r>
              <a:rPr lang="el-GR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= τ –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로 치환해 식을 정리하면 출력도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만큼 이동하게 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F2CD6-5715-234B-D87A-F63221484890}"/>
              </a:ext>
            </a:extLst>
          </p:cNvPr>
          <p:cNvSpPr txBox="1"/>
          <p:nvPr/>
        </p:nvSpPr>
        <p:spPr>
          <a:xfrm>
            <a:off x="359229" y="602216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두 가지를 모두 만족한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컨볼루션은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선형 이동 불변 하다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35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948AF7-A65F-0A52-7885-B664060E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4" y="0"/>
            <a:ext cx="6096000" cy="3413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F07185-9922-BA27-5A29-1F9A96F33346}"/>
              </a:ext>
            </a:extLst>
          </p:cNvPr>
          <p:cNvSpPr txBox="1"/>
          <p:nvPr/>
        </p:nvSpPr>
        <p:spPr>
          <a:xfrm>
            <a:off x="359229" y="3657599"/>
            <a:ext cx="93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우리는 입력으로 정한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도 알고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안에서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연산을 한다는 것도 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그리고 결과값도 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3BEC0-5C25-4D1E-7A82-17F8D391CCD3}"/>
              </a:ext>
            </a:extLst>
          </p:cNvPr>
          <p:cNvSpPr txBox="1"/>
          <p:nvPr/>
        </p:nvSpPr>
        <p:spPr>
          <a:xfrm>
            <a:off x="359229" y="4125685"/>
            <a:ext cx="725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 시스템은 블랙박스이기 때문에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어떤 함수와 연산을 하는지는 모른다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670B7-A45B-0304-0417-F00D3A3B6D06}"/>
              </a:ext>
            </a:extLst>
          </p:cNvPr>
          <p:cNvSpPr txBox="1"/>
          <p:nvPr/>
        </p:nvSpPr>
        <p:spPr>
          <a:xfrm>
            <a:off x="359229" y="4593771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구하는 방법은 따로 없을까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71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351197-28BB-9809-21D8-7003F5CD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6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1D85E-1274-F535-04C3-FCD5D5CB5926}"/>
              </a:ext>
            </a:extLst>
          </p:cNvPr>
          <p:cNvSpPr txBox="1"/>
          <p:nvPr/>
        </p:nvSpPr>
        <p:spPr>
          <a:xfrm>
            <a:off x="359229" y="3657599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유닛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델타 함수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면적은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0E2D-E2B3-EE99-2E7B-742F6C12F20A}"/>
              </a:ext>
            </a:extLst>
          </p:cNvPr>
          <p:cNvSpPr txBox="1"/>
          <p:nvPr/>
        </p:nvSpPr>
        <p:spPr>
          <a:xfrm>
            <a:off x="359229" y="4125685"/>
            <a:ext cx="104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 함수를 입력으로 넣어서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컨볼루션을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하면 </a:t>
            </a:r>
            <a:r>
              <a:rPr lang="el-GR" altLang="ko-KR" b="0" i="0" dirty="0">
                <a:solidFill>
                  <a:srgbClr val="212529"/>
                </a:solidFill>
                <a:effectLst/>
                <a:latin typeface="Pretendard JP"/>
              </a:rPr>
              <a:t>δ</a:t>
            </a:r>
            <a:r>
              <a:rPr kumimoji="1" lang="en-US" altLang="ko-KR" b="0" i="0" dirty="0">
                <a:solidFill>
                  <a:srgbClr val="212529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x)</a:t>
            </a:r>
            <a:r>
              <a:rPr kumimoji="1" lang="ko-KR" altLang="en-US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・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lang="el-GR" altLang="ko-KR" b="0" i="0" dirty="0">
                <a:solidFill>
                  <a:srgbClr val="212529"/>
                </a:solidFill>
                <a:effectLst/>
                <a:latin typeface="Pretendard JP"/>
              </a:rPr>
              <a:t>δ</a:t>
            </a:r>
            <a:r>
              <a:rPr kumimoji="1" lang="en-US" altLang="ko-KR" b="0" i="0" dirty="0">
                <a:solidFill>
                  <a:srgbClr val="212529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en-US" altLang="ko-KR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x)</a:t>
            </a:r>
            <a:r>
              <a:rPr kumimoji="1" lang="ko-KR" altLang="en-US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면적이 </a:t>
            </a:r>
            <a:r>
              <a:rPr kumimoji="1" lang="en-US" altLang="ko-KR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이므로 </a:t>
            </a:r>
            <a:r>
              <a:rPr kumimoji="1" lang="en-US" altLang="ko-KR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h(x)</a:t>
            </a:r>
            <a:r>
              <a:rPr kumimoji="1" lang="ko-KR" altLang="en-US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값을 얻게 된다</a:t>
            </a:r>
            <a:r>
              <a:rPr kumimoji="1" lang="en-US" altLang="ko-KR" dirty="0">
                <a:solidFill>
                  <a:srgbClr val="212529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1D389-459A-E527-957F-C3EE9BD19CF4}"/>
              </a:ext>
            </a:extLst>
          </p:cNvPr>
          <p:cNvSpPr txBox="1"/>
          <p:nvPr/>
        </p:nvSpPr>
        <p:spPr>
          <a:xfrm>
            <a:off x="359228" y="4593771"/>
            <a:ext cx="745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따라서 유닛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모든 함수의 결과는 자기 자신이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13286-D988-749D-CEBB-88A89655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11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EA925E-BC76-68DC-D7AF-85FED2923DD2}"/>
              </a:ext>
            </a:extLst>
          </p:cNvPr>
          <p:cNvSpPr txBox="1"/>
          <p:nvPr/>
        </p:nvSpPr>
        <p:spPr>
          <a:xfrm>
            <a:off x="359228" y="5061857"/>
            <a:ext cx="732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유닛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결과인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함수를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응답이라고도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4C101-2FC3-D0AA-6878-C432E0F16A04}"/>
              </a:ext>
            </a:extLst>
          </p:cNvPr>
          <p:cNvSpPr txBox="1"/>
          <p:nvPr/>
        </p:nvSpPr>
        <p:spPr>
          <a:xfrm>
            <a:off x="359228" y="5529943"/>
            <a:ext cx="675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응답은 블랙박스에 어떤 함수가 있는 지를 설명해 줄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1969AA6-5405-5D09-2B2F-BE4F7AFFD86C}"/>
                  </a:ext>
                </a:extLst>
              </p14:cNvPr>
              <p14:cNvContentPartPr/>
              <p14:nvPr/>
            </p14:nvContentPartPr>
            <p14:xfrm>
              <a:off x="10068604" y="940869"/>
              <a:ext cx="753840" cy="727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1969AA6-5405-5D09-2B2F-BE4F7AFFD8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2484" y="934749"/>
                <a:ext cx="76608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C72118B-949A-29D9-EEBD-E5FE865A8101}"/>
                  </a:ext>
                </a:extLst>
              </p14:cNvPr>
              <p14:cNvContentPartPr/>
              <p14:nvPr/>
            </p14:nvContentPartPr>
            <p14:xfrm>
              <a:off x="7610524" y="1706229"/>
              <a:ext cx="3267720" cy="35496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C72118B-949A-29D9-EEBD-E5FE865A81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4404" y="1700109"/>
                <a:ext cx="3279960" cy="356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46B93A-8F0F-4FA4-1EAF-BF3FA93513F2}"/>
              </a:ext>
            </a:extLst>
          </p:cNvPr>
          <p:cNvGrpSpPr/>
          <p:nvPr/>
        </p:nvGrpSpPr>
        <p:grpSpPr>
          <a:xfrm>
            <a:off x="1274524" y="3019509"/>
            <a:ext cx="1356840" cy="19440"/>
            <a:chOff x="1274524" y="3019509"/>
            <a:chExt cx="135684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62345FE-3F75-F433-A4AE-A0463A844F58}"/>
                    </a:ext>
                  </a:extLst>
                </p14:cNvPr>
                <p14:cNvContentPartPr/>
                <p14:nvPr/>
              </p14:nvContentPartPr>
              <p14:xfrm>
                <a:off x="1274524" y="3019509"/>
                <a:ext cx="512640" cy="13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62345FE-3F75-F433-A4AE-A0463A844F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8404" y="3013389"/>
                  <a:ext cx="524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CD19FDA-F41F-F81E-5E22-1F56595FD1F3}"/>
                    </a:ext>
                  </a:extLst>
                </p14:cNvPr>
                <p14:cNvContentPartPr/>
                <p14:nvPr/>
              </p14:nvContentPartPr>
              <p14:xfrm>
                <a:off x="2170204" y="3038589"/>
                <a:ext cx="46116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CD19FDA-F41F-F81E-5E22-1F56595FD1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4084" y="3032469"/>
                  <a:ext cx="4734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251018B-2F55-EA30-1D52-2AD7A443B4F0}"/>
                  </a:ext>
                </a:extLst>
              </p14:cNvPr>
              <p14:cNvContentPartPr/>
              <p14:nvPr/>
            </p14:nvContentPartPr>
            <p14:xfrm>
              <a:off x="1605364" y="3030309"/>
              <a:ext cx="778680" cy="232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251018B-2F55-EA30-1D52-2AD7A443B4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9244" y="3024189"/>
                <a:ext cx="79092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54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E94FF-1544-54DD-E0C0-99F64403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3402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54077-B229-3EB6-AD22-527C670CBF0F}"/>
              </a:ext>
            </a:extLst>
          </p:cNvPr>
          <p:cNvSpPr txBox="1"/>
          <p:nvPr/>
        </p:nvSpPr>
        <p:spPr>
          <a:xfrm>
            <a:off x="359229" y="3657599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사람의 눈의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응답을 어떻게 관찰 할 수 있을까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3BC2-579C-3F1B-C036-21919A4FBFD0}"/>
              </a:ext>
            </a:extLst>
          </p:cNvPr>
          <p:cNvSpPr txBox="1"/>
          <p:nvPr/>
        </p:nvSpPr>
        <p:spPr>
          <a:xfrm>
            <a:off x="359229" y="4125685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눈에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함수를 주면 눈의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응답을 측정할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AD0F7-8F3F-BB10-6F51-D1697DF70FF8}"/>
              </a:ext>
            </a:extLst>
          </p:cNvPr>
          <p:cNvSpPr txBox="1"/>
          <p:nvPr/>
        </p:nvSpPr>
        <p:spPr>
          <a:xfrm>
            <a:off x="359228" y="4593771"/>
            <a:ext cx="110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이때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함수는 아주 멀리 있는 빛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점광원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이고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이것이 망막에 형성하는 이미지는 눈의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응답을 나타낸다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AAAFF-78AB-75F5-F61D-BA24B6E35720}"/>
              </a:ext>
            </a:extLst>
          </p:cNvPr>
          <p:cNvSpPr txBox="1"/>
          <p:nvPr/>
        </p:nvSpPr>
        <p:spPr>
          <a:xfrm>
            <a:off x="359228" y="5061857"/>
            <a:ext cx="107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이미징 시스템에서는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응답을 </a:t>
            </a:r>
            <a:r>
              <a:rPr kumimoji="1"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점 확산 함수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라고 하고 이는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점광원이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얼마나 퍼져서 상을 맺는지를 나타낸다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7DE5-A52E-20D5-8639-D9876AF8B581}"/>
              </a:ext>
            </a:extLst>
          </p:cNvPr>
          <p:cNvSpPr txBox="1"/>
          <p:nvPr/>
        </p:nvSpPr>
        <p:spPr>
          <a:xfrm>
            <a:off x="359228" y="5529943"/>
            <a:ext cx="114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PSF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좁다는 것은 빛이 퍼지는 영역이 좁다는 것이고 한 점의 빛이 다른 주변으로 덜 확산 되어 상이 정확히 맺히게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B12F0-842B-F27E-1BE8-3FDC0B27782D}"/>
              </a:ext>
            </a:extLst>
          </p:cNvPr>
          <p:cNvSpPr txBox="1"/>
          <p:nvPr/>
        </p:nvSpPr>
        <p:spPr>
          <a:xfrm>
            <a:off x="359228" y="6001658"/>
            <a:ext cx="1042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사람의 눈은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0.05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도보다 크면 응답이 상당히 감소하고 이런 특성으로 장면을 선명하게 볼 수 있게 되는 것이다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14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0A942D-1C49-BA98-4F49-65B5A583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0"/>
            <a:ext cx="6096000" cy="3420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B6E34-51BD-3312-B079-BDF150D66C0C}"/>
              </a:ext>
            </a:extLst>
          </p:cNvPr>
          <p:cNvSpPr txBox="1"/>
          <p:nvPr/>
        </p:nvSpPr>
        <p:spPr>
          <a:xfrm>
            <a:off x="359229" y="3657599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연산은 교환 법칙과 결합 법칙이 성립한다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E34DD-4114-333E-2CB0-2A14CF7B33E8}"/>
              </a:ext>
            </a:extLst>
          </p:cNvPr>
          <p:cNvSpPr txBox="1"/>
          <p:nvPr/>
        </p:nvSpPr>
        <p:spPr>
          <a:xfrm>
            <a:off x="359229" y="4125685"/>
            <a:ext cx="807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따라서 두 번의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연산을 하나의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연산으로 결합하는 것이 가능하다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0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BCFE4-3A78-7AF1-0096-BADD2653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3400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456E56-61B9-BE22-E4C4-D787B1D76CDC}"/>
              </a:ext>
            </a:extLst>
          </p:cNvPr>
          <p:cNvSpPr txBox="1"/>
          <p:nvPr/>
        </p:nvSpPr>
        <p:spPr>
          <a:xfrm>
            <a:off x="359229" y="3657599"/>
            <a:ext cx="87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차원의 이미지의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LSIS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시스템에서는 입력도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임펄스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응답도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출력도 모두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05473-A4ED-4299-785B-5741CFB9529D}"/>
              </a:ext>
            </a:extLst>
          </p:cNvPr>
          <p:cNvSpPr txBox="1"/>
          <p:nvPr/>
        </p:nvSpPr>
        <p:spPr>
          <a:xfrm>
            <a:off x="359229" y="4125685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연산에서는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x, y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각각 두 번 뒤집히게 되고 이중 적분을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81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FA1710-80EC-C037-7E29-8C91C549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07" y="0"/>
            <a:ext cx="6089186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AC9C6C-942A-4ACE-1E0B-C1CAD1CD9162}"/>
              </a:ext>
            </a:extLst>
          </p:cNvPr>
          <p:cNvSpPr txBox="1"/>
          <p:nvPr/>
        </p:nvSpPr>
        <p:spPr>
          <a:xfrm>
            <a:off x="703738" y="3537661"/>
            <a:ext cx="101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야간 이미지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모션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블러나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초점 흐림과 같은 다양한 이미지 노이즈들을 이미지 프로세싱으로 제거할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420E2-52E6-A9B8-8A25-9209E03E1EF1}"/>
              </a:ext>
            </a:extLst>
          </p:cNvPr>
          <p:cNvSpPr txBox="1"/>
          <p:nvPr/>
        </p:nvSpPr>
        <p:spPr>
          <a:xfrm>
            <a:off x="269629" y="4015654"/>
            <a:ext cx="756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픽셀 프로세싱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픽셀의 밝기나 색상을 변화하는 가장 간단한 이미지 처리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4E4F2-37EA-DF3A-3C75-072499878945}"/>
              </a:ext>
            </a:extLst>
          </p:cNvPr>
          <p:cNvSpPr txBox="1"/>
          <p:nvPr/>
        </p:nvSpPr>
        <p:spPr>
          <a:xfrm>
            <a:off x="269625" y="4515087"/>
            <a:ext cx="756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 LSIS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이미지 처리의 가장 중요한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BD402-762D-7432-8F6A-FBE67A6C2AA2}"/>
              </a:ext>
            </a:extLst>
          </p:cNvPr>
          <p:cNvSpPr txBox="1"/>
          <p:nvPr/>
        </p:nvSpPr>
        <p:spPr>
          <a:xfrm>
            <a:off x="269625" y="5047428"/>
            <a:ext cx="756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선형 이미지 필터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컨볼루션을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사용해 이미지의 노이즈를 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17968-629D-6FA5-C697-66A8CAAA5811}"/>
              </a:ext>
            </a:extLst>
          </p:cNvPr>
          <p:cNvSpPr txBox="1"/>
          <p:nvPr/>
        </p:nvSpPr>
        <p:spPr>
          <a:xfrm>
            <a:off x="269627" y="5546862"/>
            <a:ext cx="756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4.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비선형 이미지 필터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컨볼루션으로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해결할 수 없는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이미지의노이즈를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제거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8AF09-525B-F423-B9BC-DC031E3C312B}"/>
              </a:ext>
            </a:extLst>
          </p:cNvPr>
          <p:cNvSpPr txBox="1"/>
          <p:nvPr/>
        </p:nvSpPr>
        <p:spPr>
          <a:xfrm>
            <a:off x="269626" y="6079203"/>
            <a:ext cx="756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5.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템플릿 매칭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상관 관계를 이용해 이미지의 패턴을 찾는 방법</a:t>
            </a:r>
          </a:p>
        </p:txBody>
      </p:sp>
    </p:spTree>
    <p:extLst>
      <p:ext uri="{BB962C8B-B14F-4D97-AF65-F5344CB8AC3E}">
        <p14:creationId xmlns:p14="http://schemas.microsoft.com/office/powerpoint/2010/main" val="285891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3688194" y="1982043"/>
            <a:ext cx="4655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Image Processing I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EA26D-46C6-87E2-6CEC-18CCE1504C72}"/>
              </a:ext>
            </a:extLst>
          </p:cNvPr>
          <p:cNvSpPr txBox="1"/>
          <p:nvPr/>
        </p:nvSpPr>
        <p:spPr>
          <a:xfrm>
            <a:off x="4647526" y="3644852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Pixel Processing</a:t>
            </a:r>
          </a:p>
        </p:txBody>
      </p:sp>
    </p:spTree>
    <p:extLst>
      <p:ext uri="{BB962C8B-B14F-4D97-AF65-F5344CB8AC3E}">
        <p14:creationId xmlns:p14="http://schemas.microsoft.com/office/powerpoint/2010/main" val="343456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C6CA3E-9757-1297-7090-2B81A8A1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58" y="0"/>
            <a:ext cx="6163084" cy="3445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2FD0F-161A-851E-70CB-449D6EBA65F1}"/>
              </a:ext>
            </a:extLst>
          </p:cNvPr>
          <p:cNvSpPr txBox="1"/>
          <p:nvPr/>
        </p:nvSpPr>
        <p:spPr>
          <a:xfrm>
            <a:off x="359229" y="3657599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이미지를 함수로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8B58B-18ED-4B18-FE63-325BDC7B4E5D}"/>
              </a:ext>
            </a:extLst>
          </p:cNvPr>
          <p:cNvSpPr txBox="1"/>
          <p:nvPr/>
        </p:nvSpPr>
        <p:spPr>
          <a:xfrm>
            <a:off x="359229" y="412568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공간좌표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x, y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주어지고 밝기 값인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갖는다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50F3C-0C43-0BA3-39CE-8330D94886D5}"/>
              </a:ext>
            </a:extLst>
          </p:cNvPr>
          <p:cNvSpPr txBox="1"/>
          <p:nvPr/>
        </p:nvSpPr>
        <p:spPr>
          <a:xfrm>
            <a:off x="359229" y="4593771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컬러 이미지라면 각각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RGB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값을 갖는다고 생각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42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4EBC3-A00C-9013-6D26-489F6AA1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90" y="0"/>
            <a:ext cx="604562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E5668-591F-A75F-F4A7-AAED07B62797}"/>
              </a:ext>
            </a:extLst>
          </p:cNvPr>
          <p:cNvSpPr txBox="1"/>
          <p:nvPr/>
        </p:nvSpPr>
        <p:spPr>
          <a:xfrm>
            <a:off x="359229" y="3657599"/>
            <a:ext cx="907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픽셀 프로세싱 이란 픽셀의 밝기 값을 확인해서 어떠한 밝기 값이나 다른 색상으로 매핑하는 것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8B077-7CCB-D876-ED3D-6FFB9F79EAB0}"/>
              </a:ext>
            </a:extLst>
          </p:cNvPr>
          <p:cNvSpPr txBox="1"/>
          <p:nvPr/>
        </p:nvSpPr>
        <p:spPr>
          <a:xfrm>
            <a:off x="359229" y="4125685"/>
            <a:ext cx="633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말 그대로 어떠한 작업을 할 때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픽셀값을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사용해서 처리를 하는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6766E-7CC3-BC7A-4C2B-F65ED78059AC}"/>
              </a:ext>
            </a:extLst>
          </p:cNvPr>
          <p:cNvSpPr txBox="1"/>
          <p:nvPr/>
        </p:nvSpPr>
        <p:spPr>
          <a:xfrm>
            <a:off x="359228" y="4593771"/>
            <a:ext cx="614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블러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필터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주변 픽셀의 평균을 사용해 이미지를 부드럽게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3F4A8-6748-AE71-05AE-B64BA95B02A6}"/>
              </a:ext>
            </a:extLst>
          </p:cNvPr>
          <p:cNvSpPr txBox="1"/>
          <p:nvPr/>
        </p:nvSpPr>
        <p:spPr>
          <a:xfrm>
            <a:off x="359228" y="506185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색상 조정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필터 값을 변경해 이미지의 밝기를 조정</a:t>
            </a:r>
          </a:p>
        </p:txBody>
      </p:sp>
    </p:spTree>
    <p:extLst>
      <p:ext uri="{BB962C8B-B14F-4D97-AF65-F5344CB8AC3E}">
        <p14:creationId xmlns:p14="http://schemas.microsoft.com/office/powerpoint/2010/main" val="257530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F49967-8B55-9853-939D-D41FE4F2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38" y="0"/>
            <a:ext cx="6127924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FC442-DA8C-D253-008C-9B61709068D9}"/>
              </a:ext>
            </a:extLst>
          </p:cNvPr>
          <p:cNvSpPr txBox="1"/>
          <p:nvPr/>
        </p:nvSpPr>
        <p:spPr>
          <a:xfrm>
            <a:off x="359229" y="3657599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이미지의 색상을 조정하는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99D4D-419F-7184-6CEF-5B3374D7F270}"/>
              </a:ext>
            </a:extLst>
          </p:cNvPr>
          <p:cNvSpPr txBox="1"/>
          <p:nvPr/>
        </p:nvSpPr>
        <p:spPr>
          <a:xfrm>
            <a:off x="359229" y="4125685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어둡게 하고 싶으면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채널 각각에서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-128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79C43-B2A3-B035-B667-2861FAA653AB}"/>
              </a:ext>
            </a:extLst>
          </p:cNvPr>
          <p:cNvSpPr txBox="1"/>
          <p:nvPr/>
        </p:nvSpPr>
        <p:spPr>
          <a:xfrm>
            <a:off x="359228" y="4593771"/>
            <a:ext cx="926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밝게 하고 싶으면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+128,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반전을 하고 싶다면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(8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비트 이미지의 경우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255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각 픽셀 값들을 뺀다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36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A5BFF-4980-08A1-388E-3FE1F8DD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47" y="0"/>
            <a:ext cx="6100705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D07F2-43AB-BBEA-A651-7EFF8F299543}"/>
              </a:ext>
            </a:extLst>
          </p:cNvPr>
          <p:cNvSpPr txBox="1"/>
          <p:nvPr/>
        </p:nvSpPr>
        <p:spPr>
          <a:xfrm>
            <a:off x="359229" y="3657599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이미지의 대비를 변경하는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F04EC-A63E-CE26-3B5F-B90F50F7E78B}"/>
              </a:ext>
            </a:extLst>
          </p:cNvPr>
          <p:cNvSpPr txBox="1"/>
          <p:nvPr/>
        </p:nvSpPr>
        <p:spPr>
          <a:xfrm>
            <a:off x="359229" y="4125685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대비를 낮추고 싶다면 각 픽셀 값에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/2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해준다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FAEB-170B-5A6A-4D1F-7C3F53F0F7D5}"/>
              </a:ext>
            </a:extLst>
          </p:cNvPr>
          <p:cNvSpPr txBox="1"/>
          <p:nvPr/>
        </p:nvSpPr>
        <p:spPr>
          <a:xfrm>
            <a:off x="359228" y="4593771"/>
            <a:ext cx="1022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대비를 높이고 싶다면 각 픽셀 값에 *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해준다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이때 픽셀 값 자체는 이미지의 동적범위를 넘어설 수 없다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48AEA-6E73-740D-6465-11843E579161}"/>
              </a:ext>
            </a:extLst>
          </p:cNvPr>
          <p:cNvSpPr txBox="1"/>
          <p:nvPr/>
        </p:nvSpPr>
        <p:spPr>
          <a:xfrm>
            <a:off x="359228" y="5061857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토끼의 하얀색 몸이 </a:t>
            </a:r>
            <a:r>
              <a:rPr kumimoji="1" lang="ko-KR" altLang="en-US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과포화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상태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D872B-083A-1A34-F190-03F434E7D82C}"/>
              </a:ext>
            </a:extLst>
          </p:cNvPr>
          <p:cNvSpPr txBox="1"/>
          <p:nvPr/>
        </p:nvSpPr>
        <p:spPr>
          <a:xfrm>
            <a:off x="359228" y="5529943"/>
            <a:ext cx="611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픽셀의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RGB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값을 변경해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그레이스케일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이미지도 만들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772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3688194" y="1982043"/>
            <a:ext cx="4655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Image Processing I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EA26D-46C6-87E2-6CEC-18CCE1504C72}"/>
              </a:ext>
            </a:extLst>
          </p:cNvPr>
          <p:cNvSpPr txBox="1"/>
          <p:nvPr/>
        </p:nvSpPr>
        <p:spPr>
          <a:xfrm>
            <a:off x="4203494" y="3644852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R" sz="28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LSIS and Convolution</a:t>
            </a:r>
          </a:p>
        </p:txBody>
      </p:sp>
    </p:spTree>
    <p:extLst>
      <p:ext uri="{BB962C8B-B14F-4D97-AF65-F5344CB8AC3E}">
        <p14:creationId xmlns:p14="http://schemas.microsoft.com/office/powerpoint/2010/main" val="97559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910b10-a7ff-4b00-bbb2-dd53eb0d873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B561A4171969A4DAECB901BB9B18905" ma:contentTypeVersion="16" ma:contentTypeDescription="새 문서를 만듭니다." ma:contentTypeScope="" ma:versionID="a6d285f5488a72a8f9a20f99f6b85220">
  <xsd:schema xmlns:xsd="http://www.w3.org/2001/XMLSchema" xmlns:xs="http://www.w3.org/2001/XMLSchema" xmlns:p="http://schemas.microsoft.com/office/2006/metadata/properties" xmlns:ns3="29e9682d-cd33-4c14-aea7-811dfd0144d1" xmlns:ns4="63910b10-a7ff-4b00-bbb2-dd53eb0d8735" targetNamespace="http://schemas.microsoft.com/office/2006/metadata/properties" ma:root="true" ma:fieldsID="68ec961332fe369515425600c3fc9c09" ns3:_="" ns4:_="">
    <xsd:import namespace="29e9682d-cd33-4c14-aea7-811dfd0144d1"/>
    <xsd:import namespace="63910b10-a7ff-4b00-bbb2-dd53eb0d873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DateTake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9682d-cd33-4c14-aea7-811dfd0144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910b10-a7ff-4b00-bbb2-dd53eb0d8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09B33A-5890-4696-9F5A-20A75AFA4A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F23A78-337D-4F64-B41F-6015345BF7AB}">
  <ds:schemaRefs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9e9682d-cd33-4c14-aea7-811dfd0144d1"/>
    <ds:schemaRef ds:uri="63910b10-a7ff-4b00-bbb2-dd53eb0d873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E4DC9C-F5C1-42E8-8B4C-2FAAD95FD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e9682d-cd33-4c14-aea7-811dfd0144d1"/>
    <ds:schemaRef ds:uri="63910b10-a7ff-4b00-bbb2-dd53eb0d8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1164</Words>
  <Application>Microsoft Macintosh PowerPoint</Application>
  <PresentationFormat>와이드스크린</PresentationFormat>
  <Paragraphs>84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Noto Sans KR</vt:lpstr>
      <vt:lpstr>Pretendard JP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곽나영 Nayoung Gwak</dc:creator>
  <cp:lastModifiedBy>곽나영 Nayoung Gwak</cp:lastModifiedBy>
  <cp:revision>15</cp:revision>
  <dcterms:created xsi:type="dcterms:W3CDTF">2024-09-22T22:51:55Z</dcterms:created>
  <dcterms:modified xsi:type="dcterms:W3CDTF">2024-09-24T10:55:54Z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0x010100EB561A4171969A4DAECB901BB9B18905</vt:lpwstr>
  </property>
</Properties>
</file>